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304" r:id="rId3"/>
    <p:sldId id="475" r:id="rId4"/>
    <p:sldId id="306" r:id="rId5"/>
    <p:sldId id="491" r:id="rId6"/>
    <p:sldId id="528" r:id="rId7"/>
    <p:sldId id="529" r:id="rId8"/>
    <p:sldId id="530" r:id="rId9"/>
    <p:sldId id="531" r:id="rId10"/>
    <p:sldId id="541" r:id="rId11"/>
    <p:sldId id="546" r:id="rId12"/>
    <p:sldId id="547" r:id="rId13"/>
    <p:sldId id="542" r:id="rId14"/>
    <p:sldId id="544" r:id="rId15"/>
    <p:sldId id="545" r:id="rId16"/>
    <p:sldId id="548" r:id="rId17"/>
    <p:sldId id="549" r:id="rId18"/>
    <p:sldId id="34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3B7A"/>
    <a:srgbClr val="00B0F0"/>
    <a:srgbClr val="04748E"/>
    <a:srgbClr val="791924"/>
    <a:srgbClr val="843C0C"/>
    <a:srgbClr val="8497B0"/>
    <a:srgbClr val="0041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91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JPG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7D17A-26E2-499C-91A9-96386AB26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3160A9-A307-47F7-8C92-B503F7289F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58258-95EE-489F-9392-554364D73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5348C-0EDE-4817-BFF8-F636F7A09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2FF11-9C1E-4EC9-A272-174F80281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630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4C952-0583-4AF7-9597-8D9927D9B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67F19E-BBB1-4BAD-B61B-02FE9A6BF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8AD99-94EC-45E5-B1A7-D1986B707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EE325-F02D-4CB4-8918-920DFB37C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5133D-AFA4-4ACF-9A2A-DE06D8227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458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64614D-C37B-4259-A60F-7A6ECEB380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C70548-7EB6-4B9D-BBAD-FC09CA7662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7C9E0-E62E-4670-8715-611FF6878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6476D-1603-41F9-9862-006C02323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420965-4F2B-424C-A422-A90B270B1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787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593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434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8A2A5-0BA4-426F-A18C-7948ECEC5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1036"/>
          </a:xfrm>
          <a:solidFill>
            <a:srgbClr val="002060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87AF7-D80E-408B-9C82-12E579D37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8A8E0-128F-4CDF-AB13-B8D68886C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F3C5A-1F5F-4197-BF0B-32156FDCA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04679-42BC-4AFC-A67F-FB36A75AE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139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45995-2E2D-4414-97D8-F0561A1D2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29033-F93F-42E1-91FF-1EF63FA26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BBC34-E989-436C-B53C-EFF9066DC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2F5A8-7676-4677-93E6-71CD4677A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A2641-4B08-4ADC-9D39-37FD99F1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273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6BBFD-E986-4138-8918-933A067C8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D1AA6-386E-40EE-80D6-947AA56544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3DF471-8F6D-4578-851A-B50CE31DCE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E9648-AF5C-4A4D-AFFE-ECC4AB706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FECD5-A69A-49F5-8F9C-328C78866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3B8C18-209A-409A-BA1D-0848ADBC9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330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59E0F-B748-4AD8-AAE4-CE953F74C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81DF02-C947-4D91-85DC-F79CE847A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CB81F-D61B-4416-BB32-5ECECC5B1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5329B7-3FCE-45A7-84BC-7D3F7A8ED1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799E86-88B8-4727-82A7-DA9EDD9E46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9324BB-7109-4FA6-8DF8-708FB7D3A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C082E9-5141-4989-ADE3-52384FC56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2E0FE6-8115-4CBB-A8D1-786F406F4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864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B9231-8AB2-4BEB-8C52-B903538D4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E6C20B-2C9F-4FC6-9500-838473090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5B985-438B-4F93-B409-4F142D73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370D04-541C-49CC-BCA2-762850FA8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727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5CED98-FEEB-47F7-8D2F-1A053EFBB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D8B20A-40D9-424B-B794-CA4DEA4AC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CFE63-983F-418B-BB77-F57A7B869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882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9072D-23A0-40D1-BC7C-4F98548F3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15D43-8D46-4F1F-97E7-9B1DBE35D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28D1B5-2CEF-4416-9840-2AA9771D0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0EF888-1E9D-497D-903C-28AE29DAC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618657-C3ED-44F7-B91A-D5363A577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1CBF44-A9EC-4788-A268-17D0F4603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172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566BA-45A8-4F9A-8C84-6467CCF93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EB93F0-CE15-490E-A452-40DF8B2063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9347A5-60E6-481D-B3C2-A4C7565CC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E6885-3E58-42A7-B209-3D489499D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423C72-EBD0-450D-B01F-0D351235E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452DF4-F9DF-4645-9F70-B47D96AFD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914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6ED9FB-450E-41D9-B87C-06E6F14B1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20DAE7-BC80-46B1-8172-51E7FA2C3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0B6DF-0DDE-41B7-971F-A9A76B9B74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53F79-0E51-414F-A35E-576935E829A4}" type="datetimeFigureOut">
              <a:rPr lang="en-US" smtClean="0"/>
              <a:t>9/17/2024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070DD-1A98-453A-B494-0DFB67F5DE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F608D-541C-4335-8132-FA463747E7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C17BD-23C8-48C2-8900-82913A0821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3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8885"/>
            <a:ext cx="12191999" cy="6866885"/>
            <a:chOff x="0" y="-8885"/>
            <a:chExt cx="12182475" cy="6866885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4606"/>
            <a:stretch/>
          </p:blipFill>
          <p:spPr>
            <a:xfrm flipH="1">
              <a:off x="0" y="-8885"/>
              <a:ext cx="2267976" cy="6866885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9436"/>
            <a:stretch/>
          </p:blipFill>
          <p:spPr>
            <a:xfrm>
              <a:off x="2267976" y="-8885"/>
              <a:ext cx="9914499" cy="6866885"/>
            </a:xfrm>
            <a:prstGeom prst="rect">
              <a:avLst/>
            </a:prstGeom>
          </p:spPr>
        </p:pic>
      </p:grpSp>
      <p:sp>
        <p:nvSpPr>
          <p:cNvPr id="20" name="Rectangle 19"/>
          <p:cNvSpPr/>
          <p:nvPr/>
        </p:nvSpPr>
        <p:spPr>
          <a:xfrm>
            <a:off x="0" y="6592"/>
            <a:ext cx="12191999" cy="6851408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  <a:alpha val="0"/>
                </a:schemeClr>
              </a:gs>
              <a:gs pos="75000">
                <a:schemeClr val="tx1">
                  <a:lumMod val="85000"/>
                  <a:lumOff val="15000"/>
                  <a:alpha val="56000"/>
                </a:schemeClr>
              </a:gs>
              <a:gs pos="100000">
                <a:srgbClr val="282F13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510757" y="-8885"/>
            <a:ext cx="4261268" cy="6866886"/>
            <a:chOff x="510757" y="-8885"/>
            <a:chExt cx="4261268" cy="6866886"/>
          </a:xfrm>
        </p:grpSpPr>
        <p:grpSp>
          <p:nvGrpSpPr>
            <p:cNvPr id="14" name="Group 13"/>
            <p:cNvGrpSpPr/>
            <p:nvPr/>
          </p:nvGrpSpPr>
          <p:grpSpPr>
            <a:xfrm>
              <a:off x="510757" y="-8885"/>
              <a:ext cx="4261268" cy="6866886"/>
              <a:chOff x="510757" y="-8885"/>
              <a:chExt cx="4261268" cy="6866886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510757" y="-8885"/>
                <a:ext cx="4261268" cy="6866886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4">
                      <a:lumMod val="67000"/>
                    </a:schemeClr>
                  </a:gs>
                  <a:gs pos="48000">
                    <a:schemeClr val="accent4">
                      <a:lumMod val="97000"/>
                      <a:lumOff val="3000"/>
                    </a:schemeClr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279400" dist="38100" dir="2700000" algn="tl" rotWithShape="0">
                  <a:prstClr val="black">
                    <a:alpha val="23000"/>
                  </a:prst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643048" y="2666052"/>
                <a:ext cx="4085017" cy="4042017"/>
                <a:chOff x="643048" y="2666052"/>
                <a:chExt cx="4085017" cy="4042017"/>
              </a:xfrm>
            </p:grpSpPr>
            <p:pic>
              <p:nvPicPr>
                <p:cNvPr id="8" name="Picture 7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20986" y="6369314"/>
                  <a:ext cx="1445707" cy="338755"/>
                </a:xfrm>
                <a:prstGeom prst="rect">
                  <a:avLst/>
                </a:prstGeom>
              </p:spPr>
            </p:pic>
            <p:sp>
              <p:nvSpPr>
                <p:cNvPr id="11" name="TextBox 10"/>
                <p:cNvSpPr txBox="1"/>
                <p:nvPr/>
              </p:nvSpPr>
              <p:spPr>
                <a:xfrm>
                  <a:off x="708336" y="3662803"/>
                  <a:ext cx="187503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spc="3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Version 1.0</a:t>
                  </a: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643048" y="2666052"/>
                  <a:ext cx="4085017" cy="86177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ts val="2600"/>
                    </a:lnSpc>
                  </a:pPr>
                  <a:endParaRPr lang="en-US" sz="3600" b="1" spc="300" dirty="0">
                    <a:solidFill>
                      <a:srgbClr val="002060"/>
                    </a:solidFill>
                    <a:latin typeface="Arial Black" panose="020B0A04020102020204" pitchFamily="34" charset="0"/>
                    <a:cs typeface="Arial" panose="020B0604020202020204" pitchFamily="34" charset="0"/>
                  </a:endParaRPr>
                </a:p>
                <a:p>
                  <a:pPr>
                    <a:lnSpc>
                      <a:spcPts val="3400"/>
                    </a:lnSpc>
                  </a:pPr>
                  <a:r>
                    <a:rPr lang="en-US" sz="2800" b="1" spc="300" dirty="0">
                      <a:solidFill>
                        <a:srgbClr val="002060"/>
                      </a:solidFill>
                      <a:latin typeface="Arial Black" panose="020B0A04020102020204" pitchFamily="34" charset="0"/>
                      <a:cs typeface="Arial" panose="020B0604020202020204" pitchFamily="34" charset="0"/>
                    </a:rPr>
                    <a:t>TRADE</a:t>
                  </a:r>
                </a:p>
              </p:txBody>
            </p:sp>
          </p:grpSp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461" y="6085545"/>
              <a:ext cx="1040636" cy="622524"/>
            </a:xfrm>
            <a:prstGeom prst="rect">
              <a:avLst/>
            </a:prstGeom>
          </p:spPr>
        </p:pic>
      </p:grpSp>
      <p:grpSp>
        <p:nvGrpSpPr>
          <p:cNvPr id="16" name="Group 15"/>
          <p:cNvGrpSpPr/>
          <p:nvPr/>
        </p:nvGrpSpPr>
        <p:grpSpPr>
          <a:xfrm flipH="1">
            <a:off x="501079" y="0"/>
            <a:ext cx="45719" cy="6851409"/>
            <a:chOff x="12120394" y="1"/>
            <a:chExt cx="53539" cy="894576"/>
          </a:xfrm>
        </p:grpSpPr>
        <p:sp>
          <p:nvSpPr>
            <p:cNvPr id="22" name="Rectangle 21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174427" y="1165597"/>
            <a:ext cx="2933927" cy="64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0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296" y="908163"/>
            <a:ext cx="10487273" cy="589621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9740348" y="2002772"/>
            <a:ext cx="1346753" cy="1310270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TRANSACTION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55854A-3039-5946-1886-27E77824884B}"/>
              </a:ext>
            </a:extLst>
          </p:cNvPr>
          <p:cNvSpPr txBox="1"/>
          <p:nvPr/>
        </p:nvSpPr>
        <p:spPr>
          <a:xfrm>
            <a:off x="4108371" y="298220"/>
            <a:ext cx="7367337" cy="464038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the action dropdown to </a:t>
            </a:r>
            <a:r>
              <a:rPr lang="en-US" b="1" dirty="0"/>
              <a:t>Edit, View, Enable/Disable, </a:t>
            </a:r>
            <a:r>
              <a:rPr lang="en-US" dirty="0"/>
              <a:t>and </a:t>
            </a:r>
            <a:r>
              <a:rPr lang="en-US" b="1" dirty="0"/>
              <a:t>Delete </a:t>
            </a:r>
            <a:r>
              <a:rPr lang="en-US" dirty="0"/>
              <a:t>the selected record.</a:t>
            </a:r>
            <a:endParaRPr lang="en-US" sz="1200" spc="11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404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296" y="908163"/>
            <a:ext cx="10487273" cy="589621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10833603" y="1436720"/>
            <a:ext cx="419101" cy="342863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TRANSACTION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1F5180-AD53-7892-F3C0-A5BDC5AF4543}"/>
              </a:ext>
            </a:extLst>
          </p:cNvPr>
          <p:cNvSpPr txBox="1"/>
          <p:nvPr/>
        </p:nvSpPr>
        <p:spPr>
          <a:xfrm>
            <a:off x="4108371" y="298220"/>
            <a:ext cx="7367337" cy="271677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</a:t>
            </a:r>
            <a:r>
              <a:rPr lang="en-US" b="1" dirty="0"/>
              <a:t>Filter</a:t>
            </a:r>
            <a:r>
              <a:rPr lang="en-US" dirty="0"/>
              <a:t> icon to apply filters and view filtered data.</a:t>
            </a:r>
            <a:endParaRPr lang="en-US" sz="1200" spc="11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407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296" y="908163"/>
            <a:ext cx="10487272" cy="589621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5817704" y="2611667"/>
            <a:ext cx="715617" cy="356819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TRANSACTION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B7A2E2-9EE6-1376-CDBD-67CD95136441}"/>
              </a:ext>
            </a:extLst>
          </p:cNvPr>
          <p:cNvSpPr/>
          <p:nvPr/>
        </p:nvSpPr>
        <p:spPr>
          <a:xfrm flipV="1">
            <a:off x="5825123" y="6154285"/>
            <a:ext cx="715617" cy="356819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253E85-17F2-74F5-1998-AFB3D67466D4}"/>
              </a:ext>
            </a:extLst>
          </p:cNvPr>
          <p:cNvSpPr txBox="1"/>
          <p:nvPr/>
        </p:nvSpPr>
        <p:spPr>
          <a:xfrm>
            <a:off x="4108371" y="245468"/>
            <a:ext cx="7367337" cy="477054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Enter the </a:t>
            </a:r>
            <a:r>
              <a:rPr lang="en-US" b="1" dirty="0"/>
              <a:t>Filter Details </a:t>
            </a:r>
            <a:r>
              <a:rPr lang="en-US" dirty="0"/>
              <a:t>and Click on </a:t>
            </a:r>
            <a:r>
              <a:rPr lang="en-US" b="1" dirty="0"/>
              <a:t>Add</a:t>
            </a:r>
            <a:r>
              <a:rPr lang="en-US" dirty="0"/>
              <a:t> to save the filter. Click on </a:t>
            </a:r>
            <a:r>
              <a:rPr lang="en-US" b="1" dirty="0"/>
              <a:t>Apply </a:t>
            </a:r>
            <a:r>
              <a:rPr lang="en-US" dirty="0"/>
              <a:t>to view the filtered data.</a:t>
            </a:r>
            <a:endParaRPr lang="en-US" sz="1200" spc="11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462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28292-DF72-B44E-ADB6-59968BEA1A10}"/>
              </a:ext>
            </a:extLst>
          </p:cNvPr>
          <p:cNvSpPr/>
          <p:nvPr/>
        </p:nvSpPr>
        <p:spPr>
          <a:xfrm>
            <a:off x="0" y="0"/>
            <a:ext cx="12192000" cy="6860892"/>
          </a:xfrm>
          <a:prstGeom prst="rect">
            <a:avLst/>
          </a:prstGeom>
          <a:gradFill flip="none" rotWithShape="1">
            <a:gsLst>
              <a:gs pos="72000">
                <a:srgbClr val="1A206D">
                  <a:alpha val="40000"/>
                </a:srgbClr>
              </a:gs>
              <a:gs pos="100000">
                <a:srgbClr val="1A206D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40" y="4348066"/>
            <a:ext cx="5952066" cy="2516284"/>
            <a:chOff x="320040" y="4284566"/>
            <a:chExt cx="5952066" cy="2516284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" name="Rectangle 8"/>
            <p:cNvSpPr/>
            <p:nvPr/>
          </p:nvSpPr>
          <p:spPr>
            <a:xfrm>
              <a:off x="320040" y="4284566"/>
              <a:ext cx="5952066" cy="251628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601479" y="4856131"/>
              <a:ext cx="4491588" cy="144655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4400" b="1" spc="110" dirty="0">
                  <a:solidFill>
                    <a:srgbClr val="1A20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ARCHIVE</a:t>
              </a:r>
            </a:p>
            <a:p>
              <a:r>
                <a:rPr lang="en-US" sz="4400" b="1" spc="110" dirty="0">
                  <a:solidFill>
                    <a:srgbClr val="1A20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TRANSACTION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60290" y="4956970"/>
            <a:ext cx="688437" cy="1323439"/>
            <a:chOff x="438077" y="4925043"/>
            <a:chExt cx="688437" cy="1323439"/>
          </a:xfrm>
        </p:grpSpPr>
        <p:sp>
          <p:nvSpPr>
            <p:cNvPr id="4" name="Rectangle 3"/>
            <p:cNvSpPr/>
            <p:nvPr/>
          </p:nvSpPr>
          <p:spPr>
            <a:xfrm>
              <a:off x="438077" y="5001988"/>
              <a:ext cx="688437" cy="1169551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438077" y="4925043"/>
              <a:ext cx="27214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dirty="0">
                  <a:solidFill>
                    <a:schemeClr val="bg1"/>
                  </a:solidFill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7724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296" y="908163"/>
            <a:ext cx="10487272" cy="589621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ARCHIVE TRANSACTION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108371" y="280636"/>
            <a:ext cx="7367337" cy="464038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Archive Transactions include Internal Transactions, Intermediate Transactions, And Transactions With Low Values (Less Than 1000).</a:t>
            </a:r>
          </a:p>
        </p:txBody>
      </p:sp>
    </p:spTree>
    <p:extLst>
      <p:ext uri="{BB962C8B-B14F-4D97-AF65-F5344CB8AC3E}">
        <p14:creationId xmlns:p14="http://schemas.microsoft.com/office/powerpoint/2010/main" val="3024783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296" y="908163"/>
            <a:ext cx="10487272" cy="589621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9833112" y="2002772"/>
            <a:ext cx="1346753" cy="85969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ARCHIVE TRANSACTION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7FDCFA-3EE3-44C5-05A9-C403486F9066}"/>
              </a:ext>
            </a:extLst>
          </p:cNvPr>
          <p:cNvSpPr txBox="1"/>
          <p:nvPr/>
        </p:nvSpPr>
        <p:spPr>
          <a:xfrm>
            <a:off x="4108371" y="298220"/>
            <a:ext cx="7367337" cy="271677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the action dropdown to </a:t>
            </a:r>
            <a:r>
              <a:rPr lang="en-US" b="1" dirty="0"/>
              <a:t>View </a:t>
            </a:r>
            <a:r>
              <a:rPr lang="en-US" dirty="0"/>
              <a:t>and </a:t>
            </a:r>
            <a:r>
              <a:rPr lang="en-US" b="1" dirty="0"/>
              <a:t>Delete </a:t>
            </a:r>
            <a:r>
              <a:rPr lang="en-US" dirty="0"/>
              <a:t>the selected record.</a:t>
            </a:r>
            <a:endParaRPr lang="en-US" sz="1200" spc="11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617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296" y="908163"/>
            <a:ext cx="10487272" cy="589621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ARCHIVE TRANSACTION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65A80-30E3-4D4C-1562-A71BF0BA9527}"/>
              </a:ext>
            </a:extLst>
          </p:cNvPr>
          <p:cNvSpPr/>
          <p:nvPr/>
        </p:nvSpPr>
        <p:spPr>
          <a:xfrm flipV="1">
            <a:off x="10787270" y="1348008"/>
            <a:ext cx="465434" cy="444827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F94FA7-DE34-FE18-0D5F-B33FBC6C84A5}"/>
              </a:ext>
            </a:extLst>
          </p:cNvPr>
          <p:cNvSpPr txBox="1"/>
          <p:nvPr/>
        </p:nvSpPr>
        <p:spPr>
          <a:xfrm>
            <a:off x="4108371" y="298220"/>
            <a:ext cx="7367337" cy="271677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</a:t>
            </a:r>
            <a:r>
              <a:rPr lang="en-US" b="1" dirty="0"/>
              <a:t>Filter</a:t>
            </a:r>
            <a:r>
              <a:rPr lang="en-US" dirty="0"/>
              <a:t> icon to apply filters and view filtered data.</a:t>
            </a:r>
            <a:endParaRPr lang="en-US" sz="1200" spc="11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6892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296" y="908163"/>
            <a:ext cx="10487272" cy="5896211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ARCHIVE TRANSACTION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365A80-30E3-4D4C-1562-A71BF0BA9527}"/>
              </a:ext>
            </a:extLst>
          </p:cNvPr>
          <p:cNvSpPr/>
          <p:nvPr/>
        </p:nvSpPr>
        <p:spPr>
          <a:xfrm flipV="1">
            <a:off x="1470992" y="1348007"/>
            <a:ext cx="9395792" cy="246861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129608-AC86-E8E2-0E61-8CE4249EF690}"/>
              </a:ext>
            </a:extLst>
          </p:cNvPr>
          <p:cNvSpPr txBox="1"/>
          <p:nvPr/>
        </p:nvSpPr>
        <p:spPr>
          <a:xfrm>
            <a:off x="4108371" y="245468"/>
            <a:ext cx="7367337" cy="477054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Enter the </a:t>
            </a:r>
            <a:r>
              <a:rPr lang="en-US" b="1" dirty="0"/>
              <a:t>Filter Details </a:t>
            </a:r>
            <a:r>
              <a:rPr lang="en-US" dirty="0"/>
              <a:t>and Click on </a:t>
            </a:r>
            <a:r>
              <a:rPr lang="en-US" b="1" dirty="0"/>
              <a:t>Add</a:t>
            </a:r>
            <a:r>
              <a:rPr lang="en-US" dirty="0"/>
              <a:t> to save the filter. Click on </a:t>
            </a:r>
            <a:r>
              <a:rPr lang="en-US" b="1" dirty="0"/>
              <a:t>Apply </a:t>
            </a:r>
            <a:r>
              <a:rPr lang="en-US" dirty="0"/>
              <a:t>to view the filtered data.</a:t>
            </a:r>
            <a:endParaRPr lang="en-US" sz="1200" spc="11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232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428" y="2652809"/>
            <a:ext cx="2857143" cy="1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7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32" y="886233"/>
            <a:ext cx="10591407" cy="5957666"/>
          </a:xfrm>
          <a:prstGeom prst="rect">
            <a:avLst/>
          </a:prstGeom>
          <a:ln>
            <a:noFill/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4C2AB6-B652-D2CD-CEA7-51FCE82838DD}"/>
              </a:ext>
            </a:extLst>
          </p:cNvPr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315090-5369-9F19-3EB7-FE4C59E7DF86}"/>
              </a:ext>
            </a:extLst>
          </p:cNvPr>
          <p:cNvSpPr txBox="1"/>
          <p:nvPr/>
        </p:nvSpPr>
        <p:spPr>
          <a:xfrm>
            <a:off x="4108371" y="254260"/>
            <a:ext cx="7367337" cy="271677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Login using valid credentials to access the </a:t>
            </a:r>
            <a:r>
              <a:rPr lang="en-US" b="1" dirty="0"/>
              <a:t>Data Management System </a:t>
            </a:r>
            <a:r>
              <a:rPr lang="en-US" dirty="0"/>
              <a:t>modules.</a:t>
            </a:r>
          </a:p>
        </p:txBody>
      </p:sp>
    </p:spTree>
    <p:extLst>
      <p:ext uri="{BB962C8B-B14F-4D97-AF65-F5344CB8AC3E}">
        <p14:creationId xmlns:p14="http://schemas.microsoft.com/office/powerpoint/2010/main" val="39371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60" y="906382"/>
            <a:ext cx="10492747" cy="589977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5099538" y="4145662"/>
            <a:ext cx="2224993" cy="326571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D5D3F7-5567-DEA6-50D9-0EF6446F2CA4}"/>
              </a:ext>
            </a:extLst>
          </p:cNvPr>
          <p:cNvSpPr txBox="1"/>
          <p:nvPr/>
        </p:nvSpPr>
        <p:spPr>
          <a:xfrm>
            <a:off x="4108371" y="289428"/>
            <a:ext cx="7367337" cy="271677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access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Demography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click on burger menu and select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188696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A54361D-C1AA-D143-9B2E-3F6B64A56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0" y="1"/>
            <a:ext cx="1217659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B228292-DF72-B44E-ADB6-59968BEA1A10}"/>
              </a:ext>
            </a:extLst>
          </p:cNvPr>
          <p:cNvSpPr/>
          <p:nvPr/>
        </p:nvSpPr>
        <p:spPr>
          <a:xfrm>
            <a:off x="0" y="6633"/>
            <a:ext cx="12237156" cy="6860892"/>
          </a:xfrm>
          <a:prstGeom prst="rect">
            <a:avLst/>
          </a:prstGeom>
          <a:gradFill flip="none" rotWithShape="1">
            <a:gsLst>
              <a:gs pos="72000">
                <a:srgbClr val="1A206D">
                  <a:alpha val="40000"/>
                </a:srgbClr>
              </a:gs>
              <a:gs pos="100000">
                <a:srgbClr val="1A206D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13888" y="-15593"/>
            <a:ext cx="6321779" cy="6873592"/>
            <a:chOff x="332413" y="4307230"/>
            <a:chExt cx="5632027" cy="2491317"/>
          </a:xfrm>
        </p:grpSpPr>
        <p:sp>
          <p:nvSpPr>
            <p:cNvPr id="13" name="Rectangle 12"/>
            <p:cNvSpPr/>
            <p:nvPr/>
          </p:nvSpPr>
          <p:spPr>
            <a:xfrm>
              <a:off x="332414" y="4307230"/>
              <a:ext cx="5632026" cy="2491317"/>
            </a:xfrm>
            <a:prstGeom prst="rect">
              <a:avLst/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2413" y="4430048"/>
              <a:ext cx="5320681" cy="548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en-US" sz="2400" b="1" spc="110" dirty="0">
                  <a:solidFill>
                    <a:srgbClr val="1A20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TRADE</a:t>
              </a:r>
            </a:p>
            <a:p>
              <a:pPr marL="747713" lvl="1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2000" b="1" spc="11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Transaction</a:t>
              </a:r>
            </a:p>
            <a:p>
              <a:pPr marL="747713" lvl="1" indent="-457200">
                <a:lnSpc>
                  <a:spcPct val="150000"/>
                </a:lnSpc>
                <a:buFont typeface="+mj-lt"/>
                <a:buAutoNum type="arabicPeriod"/>
              </a:pPr>
              <a:r>
                <a:rPr lang="en-US" sz="2000" b="1" spc="110" dirty="0">
                  <a:solidFill>
                    <a:schemeClr val="accent5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Archive Transaction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646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28292-DF72-B44E-ADB6-59968BEA1A10}"/>
              </a:ext>
            </a:extLst>
          </p:cNvPr>
          <p:cNvSpPr/>
          <p:nvPr/>
        </p:nvSpPr>
        <p:spPr>
          <a:xfrm>
            <a:off x="0" y="0"/>
            <a:ext cx="12192000" cy="6860892"/>
          </a:xfrm>
          <a:prstGeom prst="rect">
            <a:avLst/>
          </a:prstGeom>
          <a:gradFill flip="none" rotWithShape="1">
            <a:gsLst>
              <a:gs pos="72000">
                <a:srgbClr val="1A206D">
                  <a:alpha val="40000"/>
                </a:srgbClr>
              </a:gs>
              <a:gs pos="100000">
                <a:srgbClr val="1A206D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40" y="4348066"/>
            <a:ext cx="5952066" cy="2516284"/>
            <a:chOff x="320040" y="4284566"/>
            <a:chExt cx="5952066" cy="2516284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" name="Rectangle 8"/>
            <p:cNvSpPr/>
            <p:nvPr/>
          </p:nvSpPr>
          <p:spPr>
            <a:xfrm>
              <a:off x="320040" y="4284566"/>
              <a:ext cx="5952066" cy="251628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548727" y="5146278"/>
              <a:ext cx="4491588" cy="76944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4400" b="1" spc="110" dirty="0">
                  <a:solidFill>
                    <a:srgbClr val="1A206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TRANSACTION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60290" y="4956970"/>
            <a:ext cx="688437" cy="1323439"/>
            <a:chOff x="438077" y="4925043"/>
            <a:chExt cx="688437" cy="1323439"/>
          </a:xfrm>
        </p:grpSpPr>
        <p:sp>
          <p:nvSpPr>
            <p:cNvPr id="4" name="Rectangle 3"/>
            <p:cNvSpPr/>
            <p:nvPr/>
          </p:nvSpPr>
          <p:spPr>
            <a:xfrm>
              <a:off x="438077" y="5001988"/>
              <a:ext cx="688437" cy="1169551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438077" y="4925043"/>
              <a:ext cx="27214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dirty="0">
                  <a:solidFill>
                    <a:schemeClr val="bg1"/>
                  </a:solidFill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11680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6560" y="906626"/>
            <a:ext cx="10492747" cy="5899289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870438" y="2662152"/>
            <a:ext cx="1776046" cy="385847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D23FE7-83D6-7D15-FCA7-F0DB09AD9F11}"/>
              </a:ext>
            </a:extLst>
          </p:cNvPr>
          <p:cNvSpPr txBox="1"/>
          <p:nvPr/>
        </p:nvSpPr>
        <p:spPr>
          <a:xfrm>
            <a:off x="4108371" y="263052"/>
            <a:ext cx="7367337" cy="271677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To manage </a:t>
            </a:r>
            <a:r>
              <a:rPr lang="en-US" b="1" dirty="0"/>
              <a:t>Transaction</a:t>
            </a:r>
            <a:r>
              <a:rPr lang="en-US" dirty="0"/>
              <a:t>, Select Trade – </a:t>
            </a:r>
            <a:r>
              <a:rPr lang="en-US" b="1" dirty="0"/>
              <a:t>Transaction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43066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6560" y="906626"/>
            <a:ext cx="10492747" cy="5899289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11092766" y="1385572"/>
            <a:ext cx="416366" cy="385251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TRANSACTION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CCCEA2-9AFA-D318-BD19-AC38B4EE59F8}"/>
              </a:ext>
            </a:extLst>
          </p:cNvPr>
          <p:cNvSpPr txBox="1"/>
          <p:nvPr/>
        </p:nvSpPr>
        <p:spPr>
          <a:xfrm>
            <a:off x="4108371" y="289428"/>
            <a:ext cx="7367337" cy="464038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just">
              <a:lnSpc>
                <a:spcPts val="1500"/>
              </a:lnSpc>
            </a:pP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 existing T</a:t>
            </a:r>
            <a:r>
              <a:rPr lang="en-US" dirty="0"/>
              <a:t>ransaction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data in tabular view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Click on the </a:t>
            </a:r>
            <a:r>
              <a:rPr lang="en-US" b="1" dirty="0"/>
              <a:t>P</a:t>
            </a:r>
            <a:r>
              <a:rPr lang="en-US" sz="1200" b="1" spc="110" dirty="0">
                <a:solidFill>
                  <a:srgbClr val="0070C0"/>
                </a:solidFill>
              </a:rPr>
              <a:t>lus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button to </a:t>
            </a:r>
            <a:r>
              <a:rPr lang="en-US" dirty="0"/>
              <a:t>add a new record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1468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6561" y="906626"/>
            <a:ext cx="10492745" cy="589928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2544417" y="1576327"/>
            <a:ext cx="8762491" cy="2412576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TRANSACTION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108371" y="271849"/>
            <a:ext cx="7367337" cy="464038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Basic Details. 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Item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Miscellaneous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Transport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Outlier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Correction</a:t>
            </a:r>
            <a:r>
              <a:rPr lang="en-US" sz="1200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1200" b="1" spc="11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Save Prior to Post Entry.</a:t>
            </a:r>
          </a:p>
        </p:txBody>
      </p:sp>
    </p:spTree>
    <p:extLst>
      <p:ext uri="{BB962C8B-B14F-4D97-AF65-F5344CB8AC3E}">
        <p14:creationId xmlns:p14="http://schemas.microsoft.com/office/powerpoint/2010/main" val="1972381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13455"/>
            <a:ext cx="12192000" cy="1082841"/>
          </a:xfrm>
          <a:prstGeom prst="rect">
            <a:avLst/>
          </a:prstGeom>
          <a:solidFill>
            <a:srgbClr val="001A46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07975" y="1"/>
            <a:ext cx="53539" cy="894576"/>
            <a:chOff x="1371600" y="0"/>
            <a:chExt cx="48126" cy="6652949"/>
          </a:xfrm>
        </p:grpSpPr>
        <p:sp>
          <p:nvSpPr>
            <p:cNvPr id="6" name="Rectangle 5"/>
            <p:cNvSpPr/>
            <p:nvPr/>
          </p:nvSpPr>
          <p:spPr>
            <a:xfrm>
              <a:off x="1371600" y="0"/>
              <a:ext cx="48126" cy="1672389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600" y="1635782"/>
              <a:ext cx="48126" cy="1672389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71600" y="3308171"/>
              <a:ext cx="48126" cy="1672389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600" y="4980560"/>
              <a:ext cx="48126" cy="1672389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2138260" y="0"/>
            <a:ext cx="45719" cy="6851409"/>
            <a:chOff x="12120394" y="1"/>
            <a:chExt cx="53539" cy="894576"/>
          </a:xfrm>
        </p:grpSpPr>
        <p:sp>
          <p:nvSpPr>
            <p:cNvPr id="21" name="Rectangle 20"/>
            <p:cNvSpPr/>
            <p:nvPr/>
          </p:nvSpPr>
          <p:spPr>
            <a:xfrm>
              <a:off x="12120394" y="1"/>
              <a:ext cx="53539" cy="224875"/>
            </a:xfrm>
            <a:prstGeom prst="rect">
              <a:avLst/>
            </a:prstGeom>
            <a:solidFill>
              <a:srgbClr val="EA28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20394" y="219953"/>
              <a:ext cx="53539" cy="224875"/>
            </a:xfrm>
            <a:prstGeom prst="rect">
              <a:avLst/>
            </a:prstGeom>
            <a:solidFill>
              <a:srgbClr val="1A20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120394" y="444828"/>
              <a:ext cx="53539" cy="224875"/>
            </a:xfrm>
            <a:prstGeom prst="rect">
              <a:avLst/>
            </a:prstGeom>
            <a:solidFill>
              <a:srgbClr val="FFD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2120394" y="669702"/>
              <a:ext cx="53539" cy="224875"/>
            </a:xfrm>
            <a:prstGeom prst="rect">
              <a:avLst/>
            </a:prstGeom>
            <a:solidFill>
              <a:srgbClr val="00A5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9968" y="889656"/>
            <a:ext cx="10483299" cy="589397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46100" sx="99000" sy="99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F971CC-9BBF-809D-05C6-15E150EACAEF}"/>
              </a:ext>
            </a:extLst>
          </p:cNvPr>
          <p:cNvSpPr/>
          <p:nvPr/>
        </p:nvSpPr>
        <p:spPr>
          <a:xfrm flipV="1">
            <a:off x="2681654" y="1493841"/>
            <a:ext cx="8678008" cy="2460276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86195" y="231710"/>
            <a:ext cx="34217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b="1" spc="110" dirty="0">
                <a:solidFill>
                  <a:srgbClr val="1314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B0D75E-6FA0-16F0-66A6-A6B405214C86}"/>
              </a:ext>
            </a:extLst>
          </p:cNvPr>
          <p:cNvSpPr txBox="1"/>
          <p:nvPr/>
        </p:nvSpPr>
        <p:spPr>
          <a:xfrm>
            <a:off x="4108371" y="263052"/>
            <a:ext cx="7367337" cy="464038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>
            <a:defPPr>
              <a:defRPr lang="en-US"/>
            </a:defPPr>
            <a:lvl1pPr algn="just">
              <a:lnSpc>
                <a:spcPts val="1500"/>
              </a:lnSpc>
              <a:defRPr sz="1200" spc="11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IN" dirty="0"/>
              <a:t>After adding the mandatory fields, the "Add" button will be available to click and save the record.</a:t>
            </a:r>
          </a:p>
        </p:txBody>
      </p:sp>
    </p:spTree>
    <p:extLst>
      <p:ext uri="{BB962C8B-B14F-4D97-AF65-F5344CB8AC3E}">
        <p14:creationId xmlns:p14="http://schemas.microsoft.com/office/powerpoint/2010/main" val="3024796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 Dissemination Presentation- MauStats Platform r1</Template>
  <TotalTime>299</TotalTime>
  <Words>249</Words>
  <Application>Microsoft Office PowerPoint</Application>
  <PresentationFormat>Widescreen</PresentationFormat>
  <Paragraphs>37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shashvindu jha</cp:lastModifiedBy>
  <cp:revision>20</cp:revision>
  <dcterms:created xsi:type="dcterms:W3CDTF">2024-03-04T11:13:04Z</dcterms:created>
  <dcterms:modified xsi:type="dcterms:W3CDTF">2024-09-17T06:54:12Z</dcterms:modified>
</cp:coreProperties>
</file>

<file path=docProps/thumbnail.jpeg>
</file>